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72" r:id="rId3"/>
    <p:sldId id="260" r:id="rId4"/>
    <p:sldId id="265" r:id="rId5"/>
    <p:sldId id="261" r:id="rId6"/>
    <p:sldId id="276" r:id="rId7"/>
    <p:sldId id="263" r:id="rId8"/>
    <p:sldId id="262" r:id="rId9"/>
    <p:sldId id="266" r:id="rId10"/>
    <p:sldId id="264" r:id="rId11"/>
    <p:sldId id="257" r:id="rId12"/>
    <p:sldId id="258" r:id="rId13"/>
    <p:sldId id="268" r:id="rId14"/>
    <p:sldId id="267" r:id="rId15"/>
    <p:sldId id="269" r:id="rId16"/>
    <p:sldId id="270" r:id="rId17"/>
    <p:sldId id="271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110" y="13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CF3CDF-A67B-4195-ABC0-74329E06263C}" type="datetimeFigureOut">
              <a:rPr lang="en-US" smtClean="0"/>
              <a:t>4/30/2022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EE092-28EB-4DEB-9F95-4E8B0E3CF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540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2020-11-03-Voter-Counts-by-Age-Edited.xlsx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EE092-28EB-4DEB-9F95-4E8B0E3CFB3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016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EE092-28EB-4DEB-9F95-4E8B0E3CFB3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027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2020-08-04-Voter-Counts-by-Age-Edited.xlsx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EE092-28EB-4DEB-9F95-4E8B0E3CFB3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53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Sedgwick County is most</a:t>
            </a:r>
            <a:r>
              <a:rPr lang="en-US" baseline="0" dirty="0" smtClean="0"/>
              <a:t> like Kansas statewide profile</a:t>
            </a:r>
          </a:p>
          <a:p>
            <a:r>
              <a:rPr lang="en-US" baseline="0" dirty="0" smtClean="0"/>
              <a:t>Phillips County has mostly missing data in the </a:t>
            </a:r>
            <a:r>
              <a:rPr lang="en-US" baseline="0" dirty="0" err="1" smtClean="0"/>
              <a:t>heatmap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5AA75A-D1F6-4C1F-A2E2-2A257188618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528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Few unaffiliated and Libertarian voters cast ballots in primary elections.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EE092-28EB-4DEB-9F95-4E8B0E3CFB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425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4-5 different clades?  What</a:t>
            </a:r>
            <a:r>
              <a:rPr lang="en-US" baseline="0" dirty="0" smtClean="0"/>
              <a:t> is the explanation?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EE092-28EB-4DEB-9F95-4E8B0E3CFB3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245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Others to explore:  Butler, Hamilton,</a:t>
            </a:r>
            <a:r>
              <a:rPr lang="en-US" baseline="0" dirty="0" smtClean="0"/>
              <a:t> Leavenworth, Lyon, Reno, Riley, Saline, Smith (Old County)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EE092-28EB-4DEB-9F95-4E8B0E3CFB3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76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4796-DE6A-43C1-AA55-7CDB3CB35F76}" type="datetimeFigureOut">
              <a:rPr lang="en-US" smtClean="0"/>
              <a:t>4/30/2022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CD679-D59A-464A-B838-298FC7BAC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804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4796-DE6A-43C1-AA55-7CDB3CB35F76}" type="datetimeFigureOut">
              <a:rPr lang="en-US" smtClean="0"/>
              <a:t>4/30/2022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CD679-D59A-464A-B838-298FC7BAC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460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4796-DE6A-43C1-AA55-7CDB3CB35F76}" type="datetimeFigureOut">
              <a:rPr lang="en-US" smtClean="0"/>
              <a:t>4/30/2022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CD679-D59A-464A-B838-298FC7BAC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85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4796-DE6A-43C1-AA55-7CDB3CB35F76}" type="datetimeFigureOut">
              <a:rPr lang="en-US" smtClean="0"/>
              <a:t>4/30/2022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CD679-D59A-464A-B838-298FC7BAC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879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4796-DE6A-43C1-AA55-7CDB3CB35F76}" type="datetimeFigureOut">
              <a:rPr lang="en-US" smtClean="0"/>
              <a:t>4/30/2022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CD679-D59A-464A-B838-298FC7BAC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53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4796-DE6A-43C1-AA55-7CDB3CB35F76}" type="datetimeFigureOut">
              <a:rPr lang="en-US" smtClean="0"/>
              <a:t>4/30/2022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CD679-D59A-464A-B838-298FC7BAC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67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4796-DE6A-43C1-AA55-7CDB3CB35F76}" type="datetimeFigureOut">
              <a:rPr lang="en-US" smtClean="0"/>
              <a:t>4/30/2022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CD679-D59A-464A-B838-298FC7BAC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482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4796-DE6A-43C1-AA55-7CDB3CB35F76}" type="datetimeFigureOut">
              <a:rPr lang="en-US" smtClean="0"/>
              <a:t>4/30/2022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CD679-D59A-464A-B838-298FC7BAC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78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4796-DE6A-43C1-AA55-7CDB3CB35F76}" type="datetimeFigureOut">
              <a:rPr lang="en-US" smtClean="0"/>
              <a:t>4/30/2022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CD679-D59A-464A-B838-298FC7BAC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931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4796-DE6A-43C1-AA55-7CDB3CB35F76}" type="datetimeFigureOut">
              <a:rPr lang="en-US" smtClean="0"/>
              <a:t>4/30/2022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CD679-D59A-464A-B838-298FC7BAC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602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4796-DE6A-43C1-AA55-7CDB3CB35F76}" type="datetimeFigureOut">
              <a:rPr lang="en-US" smtClean="0"/>
              <a:t>4/30/2022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CD679-D59A-464A-B838-298FC7BAC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84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74796-DE6A-43C1-AA55-7CDB3CB35F76}" type="datetimeFigureOut">
              <a:rPr lang="en-US" smtClean="0"/>
              <a:t>4/30/2022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CD679-D59A-464A-B838-298FC7BAC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553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175" y="1122363"/>
            <a:ext cx="10972800" cy="23876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0070C0"/>
                </a:solidFill>
              </a:rPr>
              <a:t>Kansas November General Election Turnout </a:t>
            </a:r>
            <a:br>
              <a:rPr lang="en-US" sz="4800" b="1" dirty="0" smtClean="0">
                <a:solidFill>
                  <a:srgbClr val="0070C0"/>
                </a:solidFill>
              </a:rPr>
            </a:br>
            <a:r>
              <a:rPr lang="en-US" sz="4800" b="1" dirty="0" smtClean="0">
                <a:solidFill>
                  <a:srgbClr val="0070C0"/>
                </a:solidFill>
              </a:rPr>
              <a:t>2020-11-03</a:t>
            </a:r>
            <a:endParaRPr lang="en-US" sz="4800" b="1" dirty="0">
              <a:solidFill>
                <a:srgbClr val="0070C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efg</a:t>
            </a:r>
          </a:p>
          <a:p>
            <a:r>
              <a:rPr lang="en-US" dirty="0" smtClean="0"/>
              <a:t>2022-04-30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071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816" y="1068029"/>
            <a:ext cx="3524816" cy="5639706"/>
          </a:xfrm>
          <a:prstGeom prst="rect">
            <a:avLst/>
          </a:prstGeom>
        </p:spPr>
      </p:pic>
      <p:pic>
        <p:nvPicPr>
          <p:cNvPr id="17" name="Content Placeholder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11" y="1275032"/>
            <a:ext cx="6583728" cy="49377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5743"/>
            <a:ext cx="10515600" cy="80789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 smtClean="0"/>
              <a:t>Kansas November General Election:  Normalized Voter Turnout by Age</a:t>
            </a:r>
            <a:endParaRPr lang="en-US" sz="2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838200" y="698697"/>
            <a:ext cx="10569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Red Line </a:t>
            </a:r>
            <a:r>
              <a:rPr lang="en-US" dirty="0" smtClean="0"/>
              <a:t>= Statewide Turnout;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Grey Lines </a:t>
            </a:r>
            <a:r>
              <a:rPr lang="en-US" dirty="0" smtClean="0"/>
              <a:t>= Turnout for Each of 105 Counties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116157" y="1428483"/>
            <a:ext cx="2885597" cy="535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242264" y="1481992"/>
            <a:ext cx="3826277" cy="2317651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502668" y="1654497"/>
            <a:ext cx="82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Kansas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6902197" y="3299131"/>
            <a:ext cx="1980176" cy="885973"/>
          </a:xfrm>
          <a:prstGeom prst="right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68930" y="3944036"/>
            <a:ext cx="19757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Represent each county</a:t>
            </a:r>
          </a:p>
          <a:p>
            <a:r>
              <a:rPr lang="en-US" sz="1200" dirty="0" smtClean="0"/>
              <a:t>grey line by color-coded</a:t>
            </a:r>
          </a:p>
          <a:p>
            <a:r>
              <a:rPr lang="en-US" sz="1200" dirty="0" smtClean="0"/>
              <a:t>line in </a:t>
            </a:r>
            <a:r>
              <a:rPr lang="en-US" sz="1200" dirty="0" err="1" smtClean="0"/>
              <a:t>heatmap</a:t>
            </a:r>
            <a:r>
              <a:rPr lang="en-US" sz="1200" dirty="0" smtClean="0"/>
              <a:t> by showing </a:t>
            </a:r>
          </a:p>
          <a:p>
            <a:r>
              <a:rPr lang="en-US" sz="1200" dirty="0"/>
              <a:t>n</a:t>
            </a:r>
            <a:r>
              <a:rPr lang="en-US" sz="1200" dirty="0" smtClean="0"/>
              <a:t>ormalized turnout fraction </a:t>
            </a:r>
          </a:p>
          <a:p>
            <a:r>
              <a:rPr lang="en-US" sz="1200" dirty="0"/>
              <a:t>f</a:t>
            </a:r>
            <a:r>
              <a:rPr lang="en-US" sz="1200" dirty="0" smtClean="0"/>
              <a:t>rom 0 to 2 by age 18 to 105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4133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Party</a:t>
            </a:r>
            <a:br>
              <a:rPr lang="en-US" dirty="0" smtClean="0"/>
            </a:br>
            <a:r>
              <a:rPr lang="en-US" dirty="0" smtClean="0"/>
              <a:t>Differences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606549"/>
            <a:ext cx="1079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Nov 2020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548" y="3439356"/>
            <a:ext cx="5985029" cy="29925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548" y="240143"/>
            <a:ext cx="6035084" cy="301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81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Gender</a:t>
            </a:r>
            <a:br>
              <a:rPr lang="en-US" dirty="0" smtClean="0"/>
            </a:br>
            <a:r>
              <a:rPr lang="en-US" dirty="0" smtClean="0"/>
              <a:t>Differences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613308"/>
            <a:ext cx="1079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Nov 2020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257" y="3562794"/>
            <a:ext cx="6060559" cy="30302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995" y="240119"/>
            <a:ext cx="6035084" cy="301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310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Normalized Turnout:  </a:t>
            </a:r>
            <a:br>
              <a:rPr lang="en-US" dirty="0" smtClean="0"/>
            </a:br>
            <a:r>
              <a:rPr lang="en-US" dirty="0" smtClean="0"/>
              <a:t>Johnson County vs Precincts</a:t>
            </a:r>
            <a:br>
              <a:rPr lang="en-US" dirty="0" smtClean="0"/>
            </a:br>
            <a:r>
              <a:rPr lang="en-US" sz="2000" dirty="0" smtClean="0"/>
              <a:t>Turnout curves can vary considerably by precincts within a county.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98" y="1805650"/>
            <a:ext cx="5852202" cy="43891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499" y="173620"/>
            <a:ext cx="4023389" cy="64374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568854" y="5677382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015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Normalized Turnout:  </a:t>
            </a:r>
            <a:br>
              <a:rPr lang="en-US" dirty="0" smtClean="0"/>
            </a:br>
            <a:r>
              <a:rPr lang="en-US" dirty="0" smtClean="0"/>
              <a:t>Sedgwick County vs Precincts</a:t>
            </a:r>
            <a:br>
              <a:rPr lang="en-US" dirty="0" smtClean="0"/>
            </a:br>
            <a:r>
              <a:rPr lang="en-US" sz="2000" dirty="0" smtClean="0"/>
              <a:t>Turnout curves can vary considerably by precincts within a county.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026" y="1744863"/>
            <a:ext cx="5852202" cy="43891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411" y="283581"/>
            <a:ext cx="4023389" cy="643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031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Normalized Turnout:  </a:t>
            </a:r>
            <a:br>
              <a:rPr lang="en-US" dirty="0" smtClean="0"/>
            </a:br>
            <a:r>
              <a:rPr lang="en-US" dirty="0" smtClean="0"/>
              <a:t>Shawnee County vs Precincts</a:t>
            </a:r>
            <a:br>
              <a:rPr lang="en-US" dirty="0" smtClean="0"/>
            </a:br>
            <a:r>
              <a:rPr lang="en-US" sz="2000" dirty="0" smtClean="0"/>
              <a:t>Turnout curves can vary considerably by precincts within a county.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37" y="1789737"/>
            <a:ext cx="5852202" cy="43891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472" y="81022"/>
            <a:ext cx="4080076" cy="652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965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Normalized Turnout:  </a:t>
            </a:r>
            <a:br>
              <a:rPr lang="en-US" dirty="0" smtClean="0"/>
            </a:br>
            <a:r>
              <a:rPr lang="en-US" dirty="0" smtClean="0"/>
              <a:t>Wyandotte County vs Precincts</a:t>
            </a:r>
            <a:br>
              <a:rPr lang="en-US" dirty="0" smtClean="0"/>
            </a:br>
            <a:r>
              <a:rPr lang="en-US" sz="2000" dirty="0" smtClean="0"/>
              <a:t>Turnout curves can vary considerably by precincts within a county.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64" y="1843249"/>
            <a:ext cx="5852202" cy="43891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005" y="248857"/>
            <a:ext cx="4023389" cy="643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63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Normalized Turnout:  </a:t>
            </a:r>
            <a:br>
              <a:rPr lang="en-US" dirty="0" smtClean="0"/>
            </a:br>
            <a:r>
              <a:rPr lang="en-US" dirty="0" smtClean="0"/>
              <a:t>Douglas County vs Precincts</a:t>
            </a:r>
            <a:br>
              <a:rPr lang="en-US" dirty="0" smtClean="0"/>
            </a:br>
            <a:r>
              <a:rPr lang="en-US" sz="2000" dirty="0" smtClean="0"/>
              <a:t>Turnout curves can vary considerably by precincts within a county.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37" y="1862076"/>
            <a:ext cx="5852202" cy="43891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832" y="173620"/>
            <a:ext cx="4056806" cy="64908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120570" y="567159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427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Normalized Turnout:  </a:t>
            </a:r>
            <a:br>
              <a:rPr lang="en-US" dirty="0" smtClean="0"/>
            </a:br>
            <a:r>
              <a:rPr lang="en-US" dirty="0" smtClean="0"/>
              <a:t>Atchison County vs Precincts</a:t>
            </a:r>
            <a:br>
              <a:rPr lang="en-US" dirty="0" smtClean="0"/>
            </a:br>
            <a:r>
              <a:rPr lang="en-US" sz="2000" dirty="0" smtClean="0"/>
              <a:t>Turnout curves can vary considerably by precincts within a county.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1120570" y="567159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59" y="1878386"/>
            <a:ext cx="5852202" cy="43891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219" y="225707"/>
            <a:ext cx="4023389" cy="64374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353800" y="394016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19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Normalized Turnout:  </a:t>
            </a:r>
            <a:br>
              <a:rPr lang="en-US" dirty="0" smtClean="0"/>
            </a:br>
            <a:r>
              <a:rPr lang="en-US" dirty="0" smtClean="0"/>
              <a:t>Bourbon County vs Precincts</a:t>
            </a:r>
            <a:br>
              <a:rPr lang="en-US" dirty="0" smtClean="0"/>
            </a:br>
            <a:r>
              <a:rPr lang="en-US" sz="2000" dirty="0" smtClean="0"/>
              <a:t>Turnout curves can vary considerably by precincts within a county.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1353800" y="5845215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15" y="1877973"/>
            <a:ext cx="5852202" cy="43891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905" y="179408"/>
            <a:ext cx="4023389" cy="643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041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Registered Voters, Active Voters, Ballots Cast</a:t>
            </a:r>
          </a:p>
          <a:p>
            <a:r>
              <a:rPr lang="en-US" dirty="0" smtClean="0"/>
              <a:t>Percentages of Registered Voters</a:t>
            </a:r>
          </a:p>
          <a:p>
            <a:r>
              <a:rPr lang="en-US" dirty="0" smtClean="0"/>
              <a:t>Normalized Voter Fraction (Turnout)</a:t>
            </a:r>
          </a:p>
          <a:p>
            <a:r>
              <a:rPr lang="en-US" dirty="0" smtClean="0"/>
              <a:t>Kansas Statewide Turnout vs 105 Counties</a:t>
            </a:r>
          </a:p>
          <a:p>
            <a:r>
              <a:rPr lang="en-US" dirty="0" smtClean="0"/>
              <a:t>Party Differences</a:t>
            </a:r>
          </a:p>
          <a:p>
            <a:r>
              <a:rPr lang="en-US" dirty="0" smtClean="0"/>
              <a:t>Gender Differences</a:t>
            </a:r>
          </a:p>
          <a:p>
            <a:r>
              <a:rPr lang="en-US" dirty="0" smtClean="0"/>
              <a:t>County-Precinct Differences:  JO, SG, SN, WY, DG, …, Counties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430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Normalized Turnout:  </a:t>
            </a:r>
            <a:br>
              <a:rPr lang="en-US" dirty="0" smtClean="0"/>
            </a:br>
            <a:r>
              <a:rPr lang="en-US" dirty="0" smtClean="0"/>
              <a:t>Finney County vs Precincts</a:t>
            </a:r>
            <a:br>
              <a:rPr lang="en-US" dirty="0" smtClean="0"/>
            </a:br>
            <a:r>
              <a:rPr lang="en-US" sz="2000" dirty="0" smtClean="0"/>
              <a:t>Turnout curves can vary considerably by precincts within a county.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1353800" y="59654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29" y="1760984"/>
            <a:ext cx="5852202" cy="43891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668" y="252429"/>
            <a:ext cx="4024572" cy="643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83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Registered Voters, Active Voters, Ballots Cast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38419" y="3946707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 . .</a:t>
            </a:r>
            <a:endParaRPr lang="en-US" dirty="0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81" y="1311973"/>
            <a:ext cx="7063477" cy="52976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3522" y="1311973"/>
            <a:ext cx="2415540" cy="2819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8419" y="4453873"/>
            <a:ext cx="243078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115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1316736"/>
            <a:ext cx="6803185" cy="510238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Registered Voters, Active Voters, Ballots Cast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869324" y="1997305"/>
            <a:ext cx="3840480" cy="3797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58249" y="1789959"/>
            <a:ext cx="42199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Area between grey and black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lines represents “inactive” voters, mostly who have unknown street addresses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3682825" y="4269302"/>
            <a:ext cx="3626789" cy="751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09614" y="4170086"/>
            <a:ext cx="3347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Area between red line and x-axis represents voters casting ballots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3506252" y="3134185"/>
            <a:ext cx="3803362" cy="719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309614" y="2990288"/>
            <a:ext cx="3120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Area between black and red</a:t>
            </a:r>
          </a:p>
          <a:p>
            <a:r>
              <a:rPr lang="en-US" dirty="0">
                <a:solidFill>
                  <a:srgbClr val="0070C0"/>
                </a:solidFill>
              </a:rPr>
              <a:t>l</a:t>
            </a:r>
            <a:r>
              <a:rPr lang="en-US" dirty="0" smtClean="0">
                <a:solidFill>
                  <a:srgbClr val="0070C0"/>
                </a:solidFill>
              </a:rPr>
              <a:t>ines represents voters who</a:t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did not participate in election</a:t>
            </a:r>
          </a:p>
        </p:txBody>
      </p:sp>
    </p:spTree>
    <p:extLst>
      <p:ext uri="{BB962C8B-B14F-4D97-AF65-F5344CB8AC3E}">
        <p14:creationId xmlns:p14="http://schemas.microsoft.com/office/powerpoint/2010/main" val="659455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Percentages:  Active Voters, Voters Casting Ballots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7772400" y="4226463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 . .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40" y="1434639"/>
            <a:ext cx="6533527" cy="4900146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4521" y="1434639"/>
            <a:ext cx="3566160" cy="2781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4606319"/>
            <a:ext cx="3581400" cy="147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232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Normalized Voter Fraction (Turnout)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709961" y="425383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 . .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49" y="1369416"/>
            <a:ext cx="6285215" cy="4713912"/>
          </a:xfrm>
        </p:spPr>
      </p:pic>
      <p:sp>
        <p:nvSpPr>
          <p:cNvPr id="11" name="TextBox 10"/>
          <p:cNvSpPr txBox="1"/>
          <p:nvPr/>
        </p:nvSpPr>
        <p:spPr>
          <a:xfrm>
            <a:off x="7065680" y="1690688"/>
            <a:ext cx="413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each age interval, 18 to 105 years:</a:t>
            </a: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7147039" y="2162849"/>
                <a:ext cx="4742324" cy="551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1" dirty="0" smtClean="0"/>
                  <a:t>Normalized Fraction Active </a:t>
                </a:r>
                <a:r>
                  <a:rPr lang="en-US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𝐴𝑐𝑡𝑖𝑣𝑒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𝑣𝑜𝑡𝑒𝑟𝑠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𝑅𝑒𝑔𝑖𝑠𝑡𝑒𝑟𝑒𝑑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𝑣𝑜𝑡𝑒𝑟𝑠</m:t>
                            </m:r>
                          </m:den>
                        </m:f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𝑂𝑣𝑒𝑟𝑎𝑙𝑙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𝐴𝑐𝑡𝑖𝑣𝑒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𝐹𝑟𝑎𝑐𝑡𝑖𝑜𝑛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7039" y="2162849"/>
                <a:ext cx="4742324" cy="551498"/>
              </a:xfrm>
              <a:prstGeom prst="rect">
                <a:avLst/>
              </a:prstGeom>
              <a:blipFill rotWithShape="0">
                <a:blip r:embed="rId3"/>
                <a:stretch>
                  <a:fillRect l="-2956" b="-1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7147039" y="2915367"/>
                <a:ext cx="4679871" cy="5452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1" dirty="0" smtClean="0"/>
                  <a:t>Normalized Fraction Voted </a:t>
                </a:r>
                <a:r>
                  <a:rPr lang="en-US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𝑁𝑜𝑣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2020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𝑣𝑜𝑡𝑒𝑟𝑠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𝑅𝑒𝑔𝑖𝑠𝑡𝑒𝑟𝑒𝑑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𝑣𝑜𝑡𝑒𝑟𝑠</m:t>
                            </m:r>
                          </m:den>
                        </m:f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𝑂𝑣𝑒𝑟𝑎𝑙𝑙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𝑉𝑜𝑡𝑒𝑑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𝐹𝑟𝑎𝑐𝑡𝑖𝑜𝑛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7039" y="2915367"/>
                <a:ext cx="4679871" cy="545214"/>
              </a:xfrm>
              <a:prstGeom prst="rect">
                <a:avLst/>
              </a:prstGeom>
              <a:blipFill rotWithShape="0">
                <a:blip r:embed="rId4"/>
                <a:stretch>
                  <a:fillRect l="-2995" b="-1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7065680" y="3895397"/>
            <a:ext cx="844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where</a:t>
            </a: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7147039" y="4337181"/>
                <a:ext cx="4288033" cy="496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1" dirty="0" smtClean="0"/>
                  <a:t>Overall Active Fraction </a:t>
                </a:r>
                <a:r>
                  <a:rPr lang="en-US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𝑔𝑒</m:t>
                            </m:r>
                          </m:sub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𝐴𝑐𝑡𝑖𝑣𝑒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𝑣𝑜𝑡𝑒𝑟𝑠</m:t>
                            </m:r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𝑔𝑒</m:t>
                            </m:r>
                          </m:sub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𝑅𝑒𝑔𝑖𝑠𝑡𝑒𝑟𝑒𝑑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𝑣𝑜𝑡𝑒𝑟𝑠</m:t>
                            </m:r>
                          </m:e>
                        </m:nary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7039" y="4337181"/>
                <a:ext cx="4288033" cy="496739"/>
              </a:xfrm>
              <a:prstGeom prst="rect">
                <a:avLst/>
              </a:prstGeom>
              <a:blipFill rotWithShape="0">
                <a:blip r:embed="rId5"/>
                <a:stretch>
                  <a:fillRect l="-3267" b="-3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7161562" y="4930098"/>
                <a:ext cx="4258986" cy="496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1" dirty="0" smtClean="0"/>
                  <a:t>Overall Voted Fraction </a:t>
                </a:r>
                <a:r>
                  <a:rPr lang="en-US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𝑔𝑒</m:t>
                            </m:r>
                          </m:sub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𝑁𝑜𝑣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2020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𝑣𝑜𝑡𝑒𝑟𝑠</m:t>
                            </m:r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𝑔𝑒</m:t>
                            </m:r>
                          </m:sub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𝑅𝑒𝑔𝑖𝑠𝑡𝑒𝑟𝑒𝑑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𝑣𝑜𝑡𝑒𝑟𝑠</m:t>
                            </m:r>
                          </m:e>
                        </m:nary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562" y="4930098"/>
                <a:ext cx="4258986" cy="496739"/>
              </a:xfrm>
              <a:prstGeom prst="rect">
                <a:avLst/>
              </a:prstGeom>
              <a:blipFill rotWithShape="0">
                <a:blip r:embed="rId6"/>
                <a:stretch>
                  <a:fillRect l="-3438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0296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Normalized Voter Fraction (Turnout)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880131" y="4217646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 . .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81" y="1358966"/>
            <a:ext cx="6285215" cy="4713912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174" y="1390626"/>
            <a:ext cx="3101340" cy="28270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1174" y="4586978"/>
            <a:ext cx="313182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99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Normalized Turnout:  Kansas vs 105 Counties</a:t>
            </a:r>
            <a:br>
              <a:rPr lang="en-US" dirty="0" smtClean="0"/>
            </a:br>
            <a:r>
              <a:rPr lang="en-US" sz="2000" dirty="0" smtClean="0"/>
              <a:t>Turnout curves can vary considerably across counties in the state.</a:t>
            </a:r>
            <a:endParaRPr lang="en-US" sz="2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36" y="1533033"/>
            <a:ext cx="6583728" cy="4937796"/>
          </a:xfrm>
        </p:spPr>
      </p:pic>
    </p:spTree>
    <p:extLst>
      <p:ext uri="{BB962C8B-B14F-4D97-AF65-F5344CB8AC3E}">
        <p14:creationId xmlns:p14="http://schemas.microsoft.com/office/powerpoint/2010/main" val="3626893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62" y="1319175"/>
            <a:ext cx="6583728" cy="49377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Normalized Turnout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30895" y="1798160"/>
            <a:ext cx="5001348" cy="4351338"/>
          </a:xfrm>
        </p:spPr>
        <p:txBody>
          <a:bodyPr/>
          <a:lstStyle/>
          <a:p>
            <a:r>
              <a:rPr lang="en-US" dirty="0" smtClean="0"/>
              <a:t>Ratios &gt; 1 show age ranges with turnout better than overall, e.g., 45 - 89</a:t>
            </a:r>
          </a:p>
          <a:p>
            <a:r>
              <a:rPr lang="en-US" dirty="0" smtClean="0"/>
              <a:t>Ratios &lt; 1 show age ranges </a:t>
            </a:r>
            <a:br>
              <a:rPr lang="en-US" dirty="0" smtClean="0"/>
            </a:br>
            <a:r>
              <a:rPr lang="en-US" dirty="0" smtClean="0"/>
              <a:t>with turnout worse than</a:t>
            </a:r>
            <a:br>
              <a:rPr lang="en-US" dirty="0" smtClean="0"/>
            </a:br>
            <a:r>
              <a:rPr lang="en-US" dirty="0" smtClean="0"/>
              <a:t>overall, ≤ 44 or ≥ 90</a:t>
            </a:r>
          </a:p>
          <a:p>
            <a:r>
              <a:rPr lang="en-US" dirty="0" smtClean="0"/>
              <a:t>Turnout curves can be compared among state and counties, or other districts,</a:t>
            </a:r>
            <a:br>
              <a:rPr lang="en-US" dirty="0" smtClean="0"/>
            </a:br>
            <a:r>
              <a:rPr lang="en-US" dirty="0" smtClean="0"/>
              <a:t>especially using “</a:t>
            </a:r>
            <a:r>
              <a:rPr lang="en-US" dirty="0" err="1" smtClean="0"/>
              <a:t>heatmaps</a:t>
            </a:r>
            <a:r>
              <a:rPr lang="en-US" dirty="0" smtClean="0"/>
              <a:t>”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855779" y="1978748"/>
            <a:ext cx="2321359" cy="19950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2017986" y="3279228"/>
            <a:ext cx="5054699" cy="9396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6505789" y="3374474"/>
            <a:ext cx="525107" cy="10650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235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1258</TotalTime>
  <Words>353</Words>
  <Application>Microsoft Office PowerPoint</Application>
  <PresentationFormat>Widescreen</PresentationFormat>
  <Paragraphs>76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Kansas November General Election Turnout  2020-11-03</vt:lpstr>
      <vt:lpstr>Outline</vt:lpstr>
      <vt:lpstr>Registered Voters, Active Voters, Ballots Cast</vt:lpstr>
      <vt:lpstr>Registered Voters, Active Voters, Ballots Cast</vt:lpstr>
      <vt:lpstr>Percentages:  Active Voters, Voters Casting Ballots</vt:lpstr>
      <vt:lpstr>Normalized Voter Fraction (Turnout)</vt:lpstr>
      <vt:lpstr>Normalized Voter Fraction (Turnout)</vt:lpstr>
      <vt:lpstr>Normalized Turnout:  Kansas vs 105 Counties Turnout curves can vary considerably across counties in the state.</vt:lpstr>
      <vt:lpstr>Advantages of Normalized Turnout</vt:lpstr>
      <vt:lpstr>Kansas November General Election:  Normalized Voter Turnout by Age</vt:lpstr>
      <vt:lpstr>Party Differences</vt:lpstr>
      <vt:lpstr>Gender Differences</vt:lpstr>
      <vt:lpstr>Normalized Turnout:   Johnson County vs Precincts Turnout curves can vary considerably by precincts within a county.</vt:lpstr>
      <vt:lpstr>Normalized Turnout:   Sedgwick County vs Precincts Turnout curves can vary considerably by precincts within a county.</vt:lpstr>
      <vt:lpstr>Normalized Turnout:   Shawnee County vs Precincts Turnout curves can vary considerably by precincts within a county.</vt:lpstr>
      <vt:lpstr>Normalized Turnout:   Wyandotte County vs Precincts Turnout curves can vary considerably by precincts within a county.</vt:lpstr>
      <vt:lpstr>Normalized Turnout:   Douglas County vs Precincts Turnout curves can vary considerably by precincts within a county.</vt:lpstr>
      <vt:lpstr>Normalized Turnout:   Atchison County vs Precincts Turnout curves can vary considerably by precincts within a county.</vt:lpstr>
      <vt:lpstr>Normalized Turnout:   Bourbon County vs Precincts Turnout curves can vary considerably by precincts within a county.</vt:lpstr>
      <vt:lpstr>Normalized Turnout:   Finney County vs Precincts Turnout curves can vary considerably by precincts within a county.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Kansas Normalized Voter Turnout 2006 - 2020</dc:title>
  <dc:creator>efg</dc:creator>
  <cp:lastModifiedBy>efg</cp:lastModifiedBy>
  <cp:revision>54</cp:revision>
  <dcterms:created xsi:type="dcterms:W3CDTF">2022-04-29T04:51:27Z</dcterms:created>
  <dcterms:modified xsi:type="dcterms:W3CDTF">2022-04-30T17:15:01Z</dcterms:modified>
</cp:coreProperties>
</file>